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799C-1E21-4B0C-8D1E-47DEDE356620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8BBE-CED9-4789-A060-FCA4D87BB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/>
          <a:lstStyle/>
          <a:p>
            <a:r>
              <a:rPr lang="en-US" altLang="en-US" dirty="0"/>
              <a:t>Market Structures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Umesh</a:t>
            </a:r>
            <a:r>
              <a:rPr lang="en-US" sz="2800" dirty="0" smtClean="0"/>
              <a:t> Ch. </a:t>
            </a:r>
            <a:r>
              <a:rPr lang="en-US" sz="2800" dirty="0" err="1" smtClean="0"/>
              <a:t>Sarma</a:t>
            </a:r>
            <a:endParaRPr lang="en-US" sz="2800" dirty="0" smtClean="0"/>
          </a:p>
          <a:p>
            <a:pPr algn="ctr"/>
            <a:r>
              <a:rPr lang="en-US" sz="2800" dirty="0" smtClean="0"/>
              <a:t>Asstt. Professor</a:t>
            </a:r>
          </a:p>
          <a:p>
            <a:pPr algn="ctr"/>
            <a:r>
              <a:rPr lang="en-US" sz="2800" dirty="0" smtClean="0"/>
              <a:t>Department of Economics</a:t>
            </a:r>
          </a:p>
          <a:p>
            <a:pPr algn="ctr"/>
            <a:r>
              <a:rPr lang="en-US" sz="2800" dirty="0" smtClean="0"/>
              <a:t>Mangaldai College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Competition in the Real World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Example 1: </a:t>
            </a:r>
            <a:r>
              <a:rPr lang="en-US" altLang="en-US" dirty="0" smtClean="0"/>
              <a:t>Wheat</a:t>
            </a:r>
            <a:endParaRPr lang="en-US" altLang="en-US" dirty="0"/>
          </a:p>
          <a:p>
            <a:pPr lvl="1"/>
            <a:r>
              <a:rPr lang="en-US" altLang="en-US" dirty="0"/>
              <a:t>Thousands of growers; decide only how much to produce at market price</a:t>
            </a:r>
          </a:p>
          <a:p>
            <a:pPr lvl="1"/>
            <a:r>
              <a:rPr lang="en-US" altLang="en-US" dirty="0"/>
              <a:t>Many buyers; standardized product; wholesale price easy to determine</a:t>
            </a:r>
          </a:p>
          <a:p>
            <a:pPr lvl="1"/>
            <a:r>
              <a:rPr lang="en-US" altLang="en-US" dirty="0"/>
              <a:t>In reality, several factors can interfere:</a:t>
            </a:r>
          </a:p>
          <a:p>
            <a:pPr lvl="2"/>
            <a:r>
              <a:rPr lang="en-US" altLang="en-US" dirty="0"/>
              <a:t>government subsidies; farmers or buyers sometimes band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Competition in the Real World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Example 2: </a:t>
            </a:r>
            <a:r>
              <a:rPr lang="en-US" altLang="en-US" dirty="0" smtClean="0"/>
              <a:t>Chicken</a:t>
            </a:r>
            <a:endParaRPr lang="en-US" altLang="en-US" dirty="0"/>
          </a:p>
          <a:p>
            <a:pPr lvl="1"/>
            <a:r>
              <a:rPr lang="en-US" altLang="en-US" dirty="0"/>
              <a:t>Many producers; each </a:t>
            </a:r>
            <a:r>
              <a:rPr lang="en-US" altLang="en-US" dirty="0" smtClean="0"/>
              <a:t>chicken </a:t>
            </a:r>
            <a:r>
              <a:rPr lang="en-US" altLang="en-US" dirty="0"/>
              <a:t>is standard</a:t>
            </a:r>
          </a:p>
          <a:p>
            <a:pPr lvl="2"/>
            <a:r>
              <a:rPr lang="en-US" altLang="en-US" dirty="0"/>
              <a:t>sellers can adjust only their production</a:t>
            </a:r>
          </a:p>
          <a:p>
            <a:pPr lvl="1"/>
            <a:r>
              <a:rPr lang="en-US" altLang="en-US" dirty="0"/>
              <a:t>Competition somewhat imperfect because</a:t>
            </a:r>
          </a:p>
          <a:p>
            <a:pPr lvl="2"/>
            <a:r>
              <a:rPr lang="en-US" altLang="en-US" dirty="0" smtClean="0"/>
              <a:t>Poultry farmers</a:t>
            </a:r>
            <a:r>
              <a:rPr lang="en-US" altLang="en-US" dirty="0" smtClean="0"/>
              <a:t> </a:t>
            </a:r>
            <a:r>
              <a:rPr lang="en-US" altLang="en-US" dirty="0"/>
              <a:t>may join together to influence price</a:t>
            </a:r>
          </a:p>
          <a:p>
            <a:pPr lvl="2"/>
            <a:r>
              <a:rPr lang="en-US" altLang="en-US" dirty="0"/>
              <a:t>P</a:t>
            </a:r>
            <a:r>
              <a:rPr lang="en-US" altLang="en-US" dirty="0" smtClean="0"/>
              <a:t>roducers </a:t>
            </a:r>
            <a:r>
              <a:rPr lang="en-US" altLang="en-US" dirty="0"/>
              <a:t>may say products differ due to factors such as feed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143001"/>
            <a:ext cx="88392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en-US" dirty="0"/>
              <a:t>Characteristics of a Monopoly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KEY CONCEPTS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Monopoly</a:t>
            </a:r>
            <a:r>
              <a:rPr lang="en-US" altLang="en-US" dirty="0"/>
              <a:t>—market structure with one seller, no substitutes for product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Cartel</a:t>
            </a:r>
            <a:r>
              <a:rPr lang="en-US" altLang="en-US" dirty="0"/>
              <a:t>—organization of sellers that agree to set prices, limit output 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Price maker</a:t>
            </a:r>
            <a:r>
              <a:rPr lang="en-US" altLang="en-US" dirty="0"/>
              <a:t>—business without competitors, can set prices 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Barrier to entry</a:t>
            </a:r>
            <a:r>
              <a:rPr lang="en-US" altLang="en-US" dirty="0"/>
              <a:t>—obstacle to entering market  </a:t>
            </a:r>
          </a:p>
          <a:p>
            <a:pPr lvl="2"/>
            <a:r>
              <a:rPr lang="en-US" altLang="en-US" dirty="0"/>
              <a:t>include government regulations, size, resources, technology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86000" y="457200"/>
            <a:ext cx="41147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 smtClean="0">
                <a:solidFill>
                  <a:schemeClr val="tx2"/>
                </a:solidFill>
              </a:rPr>
              <a:t> </a:t>
            </a:r>
            <a:r>
              <a:rPr lang="en-US" altLang="en-US" sz="4000" b="1" dirty="0">
                <a:solidFill>
                  <a:schemeClr val="tx2"/>
                </a:solidFill>
              </a:rPr>
              <a:t>Monopoly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2362200"/>
            <a:ext cx="8370888" cy="0"/>
          </a:xfrm>
          <a:prstGeom prst="line">
            <a:avLst/>
          </a:prstGeom>
          <a:noFill/>
          <a:ln w="19050">
            <a:solidFill>
              <a:srgbClr val="B1B1B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Monopoly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1: Only One Seller </a:t>
            </a:r>
          </a:p>
          <a:p>
            <a:pPr lvl="1"/>
            <a:r>
              <a:rPr lang="en-US" altLang="en-US"/>
              <a:t>Single business controls supply of product without close substitutes</a:t>
            </a:r>
          </a:p>
          <a:p>
            <a:pPr lvl="1"/>
            <a:r>
              <a:rPr lang="en-US" altLang="en-US"/>
              <a:t>De Beers cartel controlled diamond market in 20th century because</a:t>
            </a:r>
          </a:p>
          <a:p>
            <a:pPr lvl="2"/>
            <a:r>
              <a:rPr lang="en-US" altLang="en-US"/>
              <a:t>produced over half of world’s diamond supply</a:t>
            </a:r>
          </a:p>
          <a:p>
            <a:pPr lvl="2"/>
            <a:r>
              <a:rPr lang="en-US" altLang="en-US"/>
              <a:t>bought up diamonds from smaller producers to resell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Monopoly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Characteristic 2: A Restricted, Regulated Market   </a:t>
            </a:r>
            <a:endParaRPr lang="en-US" altLang="en-US" dirty="0" smtClean="0"/>
          </a:p>
          <a:p>
            <a:endParaRPr lang="en-US" altLang="en-US" dirty="0"/>
          </a:p>
          <a:p>
            <a:pPr lvl="1"/>
            <a:r>
              <a:rPr lang="en-US" altLang="en-US" dirty="0"/>
              <a:t>Government regulations allow single firm to control </a:t>
            </a:r>
            <a:r>
              <a:rPr lang="en-US" altLang="en-US" dirty="0" smtClean="0"/>
              <a:t>market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Monopoly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Characteristic 3: Control of </a:t>
            </a:r>
            <a:r>
              <a:rPr lang="en-US" altLang="en-US" dirty="0" smtClean="0"/>
              <a:t>Prices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Monopolists can control prices because there are no close </a:t>
            </a:r>
            <a:r>
              <a:rPr lang="en-US" altLang="en-US" dirty="0" smtClean="0"/>
              <a:t>substitutes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Monopolies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Natural monopoly</a:t>
            </a:r>
            <a:r>
              <a:rPr lang="en-US" altLang="en-US"/>
              <a:t>—cost of production lowest with only one producer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Government monopoly</a:t>
            </a:r>
            <a:r>
              <a:rPr lang="en-US" altLang="en-US"/>
              <a:t>—government owns and runs or permits only one producer  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Technological monopoly</a:t>
            </a:r>
            <a:r>
              <a:rPr lang="en-US" altLang="en-US"/>
              <a:t>—one firm owns invention, technology, method    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Geographic monopoly</a:t>
            </a:r>
            <a:r>
              <a:rPr lang="en-US" altLang="en-US"/>
              <a:t>—no other sellers within a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Monopolies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1: Natural Monopoly: A Water Company</a:t>
            </a:r>
          </a:p>
          <a:p>
            <a:pPr lvl="1"/>
            <a:r>
              <a:rPr lang="en-US" altLang="en-US"/>
              <a:t>In some markets, inefficient to have companies competing</a:t>
            </a:r>
          </a:p>
          <a:p>
            <a:pPr lvl="1"/>
            <a:r>
              <a:rPr lang="en-US" altLang="en-US"/>
              <a:t>Example: public utilities that require complex systems</a:t>
            </a:r>
          </a:p>
          <a:p>
            <a:pPr lvl="2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economies of scale</a:t>
            </a:r>
            <a:r>
              <a:rPr lang="en-US" altLang="en-US"/>
              <a:t>—average production cost falls as production grows  </a:t>
            </a:r>
          </a:p>
          <a:p>
            <a:pPr lvl="1"/>
            <a:r>
              <a:rPr lang="en-US" altLang="en-US"/>
              <a:t>Government both supports and regulates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Monopolies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/>
              <a:t>Example 2: Government Monopoly: The Postal Service</a:t>
            </a:r>
          </a:p>
          <a:p>
            <a:pPr lvl="1"/>
            <a:r>
              <a:rPr lang="en-US" altLang="en-US"/>
              <a:t>Government runs some businesses that provide goods and services </a:t>
            </a:r>
          </a:p>
          <a:p>
            <a:pPr lvl="2"/>
            <a:r>
              <a:rPr lang="en-US" altLang="en-US"/>
              <a:t>private firms cannot or do not want to provide because of low profits</a:t>
            </a:r>
          </a:p>
          <a:p>
            <a:pPr lvl="1"/>
            <a:r>
              <a:rPr lang="en-US" altLang="en-US"/>
              <a:t>Example: Postal Service has sole right to deliver first-class mail</a:t>
            </a:r>
          </a:p>
          <a:p>
            <a:pPr lvl="1"/>
            <a:r>
              <a:rPr lang="en-US" altLang="en-US"/>
              <a:t>New services and technologies now compete</a:t>
            </a:r>
          </a:p>
          <a:p>
            <a:pPr lvl="2"/>
            <a:r>
              <a:rPr lang="en-US" altLang="en-US"/>
              <a:t>private delivery companies, fax, e-mail, online bill paying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Monopolies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Example 3: Technological Monopoly: Polaroid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Patent</a:t>
            </a:r>
            <a:r>
              <a:rPr lang="en-US" altLang="en-US"/>
              <a:t>—legal registration of invention; gives inventor sole rights  </a:t>
            </a:r>
          </a:p>
          <a:p>
            <a:pPr lvl="2"/>
            <a:r>
              <a:rPr lang="en-US" altLang="en-US"/>
              <a:t>enables businesses to recover costs of development</a:t>
            </a:r>
          </a:p>
          <a:p>
            <a:pPr lvl="1"/>
            <a:r>
              <a:rPr lang="en-US" altLang="en-US"/>
              <a:t>Monopoly lasts for time limit of patent or until substitute invented</a:t>
            </a:r>
          </a:p>
          <a:p>
            <a:pPr lvl="1"/>
            <a:r>
              <a:rPr lang="en-US" altLang="en-US"/>
              <a:t>Patent let Polaroid keep Kodak out of instant-photography market</a:t>
            </a:r>
          </a:p>
          <a:p>
            <a:pPr lvl="2"/>
            <a:r>
              <a:rPr lang="en-US" altLang="en-US"/>
              <a:t>simpler cameras, digital cameras, quick processing reduced its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Market </a:t>
            </a:r>
            <a:r>
              <a:rPr lang="en-US" altLang="en-US" dirty="0"/>
              <a:t>Structures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KEY CONCEPT</a:t>
            </a:r>
          </a:p>
          <a:p>
            <a:pPr lvl="1"/>
            <a:r>
              <a:rPr lang="en-US" altLang="en-US" dirty="0"/>
              <a:t>A market structure is an economic model that helps economists examine the nature and degree of competition among businesses in the same industry.</a:t>
            </a:r>
          </a:p>
          <a:p>
            <a:r>
              <a:rPr lang="en-US" altLang="en-US" dirty="0"/>
              <a:t>WHY THE CONCEPT MATTERS</a:t>
            </a:r>
          </a:p>
          <a:p>
            <a:pPr lvl="1"/>
            <a:r>
              <a:rPr lang="en-US" altLang="en-US" dirty="0"/>
              <a:t>The level of competition in a market has a major impact on the prices of products. The more sellers compete </a:t>
            </a:r>
            <a:r>
              <a:rPr lang="en-US" altLang="en-US" dirty="0" smtClean="0"/>
              <a:t>, </a:t>
            </a:r>
            <a:r>
              <a:rPr lang="en-US" altLang="en-US" dirty="0"/>
              <a:t>the more competitive prices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Monopolies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Example 4: Geographic Monopoly: Professional Sports</a:t>
            </a:r>
          </a:p>
          <a:p>
            <a:pPr lvl="1"/>
            <a:r>
              <a:rPr lang="en-US" altLang="en-US"/>
              <a:t>Sports leagues tie teams to cities, regions; limit number of teams</a:t>
            </a:r>
          </a:p>
          <a:p>
            <a:pPr lvl="2"/>
            <a:r>
              <a:rPr lang="en-US" altLang="en-US"/>
              <a:t>owners can charge high ticket prices, sell team merchandise</a:t>
            </a:r>
          </a:p>
          <a:p>
            <a:pPr lvl="1"/>
            <a:r>
              <a:rPr lang="en-US" altLang="en-US"/>
              <a:t>Physical isolation—no other supplier in area—lets owner control prices</a:t>
            </a:r>
          </a:p>
          <a:p>
            <a:pPr lvl="1"/>
            <a:r>
              <a:rPr lang="en-US" altLang="en-US"/>
              <a:t>Very small market may not support two businesses of same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Profit Maximization by Monopolies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  <a:p>
            <a:pPr lvl="1"/>
            <a:r>
              <a:rPr lang="en-US" altLang="en-US"/>
              <a:t>Monopoly cannot set prices too high</a:t>
            </a:r>
          </a:p>
          <a:p>
            <a:pPr lvl="2"/>
            <a:r>
              <a:rPr lang="en-US" altLang="en-US"/>
              <a:t>faces downward-sloping demand curve</a:t>
            </a:r>
          </a:p>
          <a:p>
            <a:pPr lvl="2"/>
            <a:r>
              <a:rPr lang="en-US" altLang="en-US"/>
              <a:t>raises equilibrium price by producing less than competitive market would </a:t>
            </a:r>
          </a:p>
          <a:p>
            <a:pPr lvl="1"/>
            <a:r>
              <a:rPr lang="en-US" altLang="en-US"/>
              <a:t>Most countries have laws to prevent monopolies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Profit Maximization by Monopolies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EXAMPLE:  Drug Manufacturer </a:t>
            </a:r>
          </a:p>
          <a:p>
            <a:pPr lvl="1"/>
            <a:r>
              <a:rPr lang="en-US" altLang="en-US"/>
              <a:t>Drug companies maximize profits during patent period</a:t>
            </a:r>
          </a:p>
          <a:p>
            <a:pPr lvl="2"/>
            <a:r>
              <a:rPr lang="en-US" altLang="en-US"/>
              <a:t>afterwards, others market cheaper generic versions</a:t>
            </a:r>
          </a:p>
          <a:p>
            <a:pPr lvl="1"/>
            <a:r>
              <a:rPr lang="en-US" altLang="en-US"/>
              <a:t>Schering-Plough strongly marketed non-drowsy antihistamine Claritin</a:t>
            </a:r>
          </a:p>
          <a:p>
            <a:pPr lvl="2"/>
            <a:r>
              <a:rPr lang="en-US" altLang="en-US"/>
              <a:t>made up to $3 billion per year worldwide with patent</a:t>
            </a:r>
          </a:p>
          <a:p>
            <a:pPr lvl="2"/>
            <a:r>
              <a:rPr lang="en-US" altLang="en-US"/>
              <a:t>after patent ended sales dropped to about $1 billion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en-US" dirty="0"/>
              <a:t>KEY CONCEPTS</a:t>
            </a:r>
          </a:p>
          <a:p>
            <a:pPr lvl="1"/>
            <a:r>
              <a:rPr lang="en-US" altLang="en-US" dirty="0"/>
              <a:t>Most real markets fall between perfect competition and monopoly   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Monopolistic competition</a:t>
            </a:r>
            <a:r>
              <a:rPr lang="en-US" altLang="en-US" dirty="0"/>
              <a:t>—many sellers offer similar products   </a:t>
            </a:r>
          </a:p>
          <a:p>
            <a:pPr lvl="2"/>
            <a:r>
              <a:rPr lang="en-US" altLang="en-US" dirty="0"/>
              <a:t>one of most common market structures     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product differentiation</a:t>
            </a:r>
            <a:r>
              <a:rPr lang="en-US" altLang="en-US" dirty="0"/>
              <a:t>—sellers try to distinguish their products from similar ones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>
                <a:solidFill>
                  <a:schemeClr val="hlink"/>
                </a:solidFill>
              </a:rPr>
              <a:t>non-price </a:t>
            </a:r>
            <a:r>
              <a:rPr lang="en-US" altLang="en-US" dirty="0">
                <a:solidFill>
                  <a:schemeClr val="hlink"/>
                </a:solidFill>
              </a:rPr>
              <a:t>competition</a:t>
            </a:r>
            <a:r>
              <a:rPr lang="en-US" altLang="en-US" dirty="0"/>
              <a:t>—use factors other than price to attract customers 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752600" y="381001"/>
            <a:ext cx="52562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tx2"/>
                </a:solidFill>
              </a:rPr>
              <a:t>Other Market Structures</a:t>
            </a: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457200" y="1676400"/>
            <a:ext cx="8370888" cy="0"/>
          </a:xfrm>
          <a:prstGeom prst="line">
            <a:avLst/>
          </a:prstGeom>
          <a:noFill/>
          <a:ln w="19050">
            <a:solidFill>
              <a:srgbClr val="B1B1B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Characteristics of Monopolistic Competition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Characteristic 1: Many Sellers and Many Buyers </a:t>
            </a:r>
          </a:p>
          <a:p>
            <a:pPr lvl="1"/>
            <a:r>
              <a:rPr lang="en-US" altLang="en-US" dirty="0"/>
              <a:t>Many sellers and many buyers</a:t>
            </a:r>
          </a:p>
          <a:p>
            <a:pPr lvl="2"/>
            <a:r>
              <a:rPr lang="en-US" altLang="en-US" dirty="0"/>
              <a:t>fewer sellers than perfect competition but enough for true competition</a:t>
            </a:r>
          </a:p>
          <a:p>
            <a:pPr lvl="1"/>
            <a:r>
              <a:rPr lang="en-US" altLang="en-US" dirty="0"/>
              <a:t>Each seller chooses product to make, amount to make, price to charge</a:t>
            </a:r>
          </a:p>
          <a:p>
            <a:pPr lvl="2"/>
            <a:r>
              <a:rPr lang="en-US" altLang="en-US" dirty="0"/>
              <a:t>examples include T-shirts, batteries, </a:t>
            </a:r>
            <a:r>
              <a:rPr lang="en-US" altLang="en-US" dirty="0" smtClean="0"/>
              <a:t>Pizza </a:t>
            </a:r>
            <a:r>
              <a:rPr lang="en-US" altLang="en-US" dirty="0" smtClean="0"/>
              <a:t>restaurants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Characteristics of Monopolistic Competition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Characteristic 2: Similar but Differentiated Products   </a:t>
            </a:r>
          </a:p>
          <a:p>
            <a:pPr lvl="1"/>
            <a:r>
              <a:rPr lang="en-US" altLang="en-US"/>
              <a:t>Consumer loyalty gained with unique product or apparent difference</a:t>
            </a:r>
          </a:p>
          <a:p>
            <a:pPr lvl="1"/>
            <a:r>
              <a:rPr lang="en-US" altLang="en-US"/>
              <a:t>Sellers use market research to decide how to differentiate product</a:t>
            </a:r>
          </a:p>
          <a:p>
            <a:pPr lvl="1"/>
            <a:r>
              <a:rPr lang="en-US" altLang="en-US"/>
              <a:t>Chains use sophisticated techniques—learn consumer lifestyles, tastes</a:t>
            </a:r>
          </a:p>
          <a:p>
            <a:pPr lvl="2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focus groups</a:t>
            </a:r>
            <a:r>
              <a:rPr lang="en-US" altLang="en-US"/>
              <a:t>—moderated discussions with small groups of consumers</a:t>
            </a:r>
          </a:p>
          <a:p>
            <a:pPr lvl="2"/>
            <a:r>
              <a:rPr lang="en-US" altLang="en-US"/>
              <a:t>survey large numbers of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Characteristics of Monopolistic Competition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3: Limited Control of Prices</a:t>
            </a:r>
          </a:p>
          <a:p>
            <a:pPr lvl="1"/>
            <a:r>
              <a:rPr lang="en-US" altLang="en-US"/>
              <a:t>Differentiation gives producers limited control of prices</a:t>
            </a:r>
          </a:p>
          <a:p>
            <a:pPr lvl="2"/>
            <a:r>
              <a:rPr lang="en-US" altLang="en-US"/>
              <a:t>low price distinguishes some products</a:t>
            </a:r>
          </a:p>
          <a:p>
            <a:pPr lvl="2"/>
            <a:r>
              <a:rPr lang="en-US" altLang="en-US"/>
              <a:t>name brands or better quality priced higher</a:t>
            </a:r>
          </a:p>
          <a:p>
            <a:pPr lvl="1"/>
            <a:r>
              <a:rPr lang="en-US" altLang="en-US"/>
              <a:t>Consumers pay extra if they perceive important enough difference</a:t>
            </a:r>
          </a:p>
          <a:p>
            <a:pPr lvl="2"/>
            <a:r>
              <a:rPr lang="en-US" altLang="en-US"/>
              <a:t>will switch to substitute if price goes too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Characteristics of Monopolistic Competition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Characteristic 4: Freedom to Enter or Exit Market</a:t>
            </a:r>
          </a:p>
          <a:p>
            <a:pPr lvl="1"/>
            <a:r>
              <a:rPr lang="en-US" altLang="en-US"/>
              <a:t>No great barriers to entry in monopolistically competitive markets</a:t>
            </a:r>
          </a:p>
          <a:p>
            <a:pPr lvl="2"/>
            <a:r>
              <a:rPr lang="en-US" altLang="en-US"/>
              <a:t>when firms earn profit, other firms enter and increase competition</a:t>
            </a:r>
          </a:p>
          <a:p>
            <a:pPr lvl="2"/>
            <a:r>
              <a:rPr lang="en-US" altLang="en-US"/>
              <a:t>competition can be difficult for small businesses against large ones</a:t>
            </a:r>
          </a:p>
          <a:p>
            <a:pPr lvl="1"/>
            <a:r>
              <a:rPr lang="en-US" altLang="en-US"/>
              <a:t>Some firms start to take losses</a:t>
            </a:r>
          </a:p>
          <a:p>
            <a:pPr lvl="2"/>
            <a:r>
              <a:rPr lang="en-US" altLang="en-US"/>
              <a:t>signal that it is time to exit the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 Oligopoly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Oligopoly</a:t>
            </a:r>
            <a:r>
              <a:rPr lang="en-US" altLang="en-US"/>
              <a:t>—market structure with only a few sellers offering similar product  </a:t>
            </a:r>
          </a:p>
          <a:p>
            <a:pPr lvl="1"/>
            <a:r>
              <a:rPr lang="en-US" altLang="en-US"/>
              <a:t>Less competitive than monopolistic competition </a:t>
            </a:r>
          </a:p>
          <a:p>
            <a:pPr lvl="2"/>
            <a:r>
              <a:rPr lang="en-US" altLang="en-US"/>
              <a:t>each firm has large </a:t>
            </a:r>
            <a:r>
              <a:rPr lang="en-US" altLang="en-US">
                <a:solidFill>
                  <a:schemeClr val="hlink"/>
                </a:solidFill>
              </a:rPr>
              <a:t>market share</a:t>
            </a:r>
            <a:r>
              <a:rPr lang="en-US" altLang="en-US"/>
              <a:t>—percent of total sales in the market  </a:t>
            </a:r>
          </a:p>
          <a:p>
            <a:pPr lvl="1"/>
            <a:r>
              <a:rPr lang="en-US" altLang="en-US"/>
              <a:t>Few firms due to high </a:t>
            </a:r>
            <a:r>
              <a:rPr lang="en-US" altLang="en-US">
                <a:solidFill>
                  <a:schemeClr val="hlink"/>
                </a:solidFill>
              </a:rPr>
              <a:t>start-up costs</a:t>
            </a:r>
            <a:r>
              <a:rPr lang="en-US" altLang="en-US"/>
              <a:t>—expenses of entering market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 Oligopoly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1: Few Sellers and Many Buyers</a:t>
            </a:r>
          </a:p>
          <a:p>
            <a:pPr lvl="1"/>
            <a:r>
              <a:rPr lang="en-US" altLang="en-US"/>
              <a:t>A few firms dominate market</a:t>
            </a:r>
          </a:p>
          <a:p>
            <a:pPr lvl="2"/>
            <a:r>
              <a:rPr lang="en-US" altLang="en-US"/>
              <a:t>industry is oligopoly if four firms control 40 percent of market</a:t>
            </a:r>
          </a:p>
          <a:p>
            <a:pPr lvl="1"/>
            <a:r>
              <a:rPr lang="en-US" altLang="en-US"/>
              <a:t>About half of manufacturing industries in United States are oligopolies</a:t>
            </a:r>
          </a:p>
          <a:p>
            <a:pPr lvl="2"/>
            <a:r>
              <a:rPr lang="en-US" altLang="en-US"/>
              <a:t>include breakfast cereals, soft drinks, movies, industrial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en-US" dirty="0"/>
          </a:p>
          <a:p>
            <a:pPr lvl="1"/>
            <a:r>
              <a:rPr lang="en-US" altLang="en-US" dirty="0"/>
              <a:t>Economists </a:t>
            </a:r>
            <a:r>
              <a:rPr lang="en-US" altLang="en-US" b="1" dirty="0"/>
              <a:t>classify markets based </a:t>
            </a:r>
            <a:r>
              <a:rPr lang="en-US" altLang="en-US" dirty="0"/>
              <a:t>on how competitive they are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Market structure</a:t>
            </a:r>
            <a:r>
              <a:rPr lang="en-US" altLang="en-US" dirty="0"/>
              <a:t>—economic model of competition within an industry 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Perfect competition</a:t>
            </a:r>
            <a:r>
              <a:rPr lang="en-US" altLang="en-US" dirty="0"/>
              <a:t>—ideal model of a market economy</a:t>
            </a:r>
          </a:p>
          <a:p>
            <a:pPr lvl="2"/>
            <a:r>
              <a:rPr lang="en-US" altLang="en-US" dirty="0"/>
              <a:t>economists assess how competitiveness of market by where it falls short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457201"/>
            <a:ext cx="64420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solidFill>
                  <a:schemeClr val="tx2"/>
                </a:solidFill>
              </a:rPr>
              <a:t>What Is Perfect Competition?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52400" y="1447800"/>
            <a:ext cx="8305800" cy="76200"/>
          </a:xfrm>
          <a:prstGeom prst="line">
            <a:avLst/>
          </a:prstGeom>
          <a:noFill/>
          <a:ln w="19050">
            <a:solidFill>
              <a:srgbClr val="B1B1B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 Oligopoly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2: Standardized or Differentiated Products</a:t>
            </a:r>
          </a:p>
          <a:p>
            <a:pPr lvl="1"/>
            <a:r>
              <a:rPr lang="en-US" altLang="en-US"/>
              <a:t>Many industrial products standardized such as flat glass, aluminum</a:t>
            </a:r>
          </a:p>
          <a:p>
            <a:pPr lvl="2"/>
            <a:r>
              <a:rPr lang="en-US" altLang="en-US"/>
              <a:t>firms differentiate by brand name, service, location</a:t>
            </a:r>
          </a:p>
          <a:p>
            <a:pPr lvl="1"/>
            <a:r>
              <a:rPr lang="en-US" altLang="en-US"/>
              <a:t>Many consumer goods are differentiated</a:t>
            </a:r>
          </a:p>
          <a:p>
            <a:pPr lvl="2"/>
            <a:r>
              <a:rPr lang="en-US" altLang="en-US"/>
              <a:t>use marketing strategies, such as focus groups, surveys</a:t>
            </a:r>
          </a:p>
          <a:p>
            <a:pPr lvl="2"/>
            <a:r>
              <a:rPr lang="en-US" altLang="en-US"/>
              <a:t>create brand-name products that can be marketed widely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 Oligopoly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Characteristic 3: More Control of Prices</a:t>
            </a:r>
          </a:p>
          <a:p>
            <a:pPr lvl="1"/>
            <a:r>
              <a:rPr lang="en-US" altLang="en-US"/>
              <a:t>Each firm’s decisions about supply and price affect entire market </a:t>
            </a:r>
          </a:p>
          <a:p>
            <a:pPr lvl="1"/>
            <a:r>
              <a:rPr lang="en-US" altLang="en-US"/>
              <a:t>If one firm lowers prices, others probably will too</a:t>
            </a:r>
          </a:p>
          <a:p>
            <a:pPr lvl="2"/>
            <a:r>
              <a:rPr lang="en-US" altLang="en-US"/>
              <a:t>no firm gains market share from price drop; all risk losing profits</a:t>
            </a:r>
          </a:p>
          <a:p>
            <a:pPr lvl="1"/>
            <a:r>
              <a:rPr lang="en-US" altLang="en-US"/>
              <a:t>If one raises prices, others may not in order to gain market share</a:t>
            </a:r>
          </a:p>
          <a:p>
            <a:pPr lvl="1"/>
            <a:r>
              <a:rPr lang="en-US" altLang="en-US"/>
              <a:t>Anticipate competitors’ response to price, output, marketing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 Oligopoly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Characteristic 4: Little Freedom to Enter or Exit Market</a:t>
            </a:r>
          </a:p>
          <a:p>
            <a:pPr lvl="1"/>
            <a:r>
              <a:rPr lang="en-US" altLang="en-US"/>
              <a:t>High start-up costs—such as factories, warehouses—make entry hard</a:t>
            </a:r>
          </a:p>
          <a:p>
            <a:pPr lvl="2"/>
            <a:r>
              <a:rPr lang="en-US" altLang="en-US"/>
              <a:t>new firm may sell on small scale; hard to compete with established ones</a:t>
            </a:r>
          </a:p>
          <a:p>
            <a:pPr lvl="1"/>
            <a:r>
              <a:rPr lang="en-US" altLang="en-US"/>
              <a:t>Established firms have resources, patents, economies of scale</a:t>
            </a:r>
          </a:p>
          <a:p>
            <a:pPr lvl="1"/>
            <a:r>
              <a:rPr lang="en-US" altLang="en-US"/>
              <a:t>High investment by firms in oligopoly make exit difficult</a:t>
            </a:r>
          </a:p>
          <a:p>
            <a:pPr lvl="2"/>
            <a:r>
              <a:rPr lang="en-US" altLang="en-US"/>
              <a:t>operations too vast, complex to sell and reinvest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288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/>
              <a:t>Thanks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Characteristics of Perfect Competition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Characteristic 1:  Many Buyers and Sellers </a:t>
            </a:r>
          </a:p>
          <a:p>
            <a:pPr lvl="1"/>
            <a:r>
              <a:rPr lang="en-US" altLang="en-US" dirty="0"/>
              <a:t>No one buyer or seller has power to control price in the market</a:t>
            </a:r>
          </a:p>
          <a:p>
            <a:pPr lvl="1"/>
            <a:r>
              <a:rPr lang="en-US" altLang="en-US" dirty="0"/>
              <a:t>Many sellers means buyers can choose a producer with better price</a:t>
            </a:r>
          </a:p>
          <a:p>
            <a:pPr lvl="1"/>
            <a:r>
              <a:rPr lang="en-US" altLang="en-US" dirty="0"/>
              <a:t>Many buyers means sellers can all sell product at market price</a:t>
            </a:r>
          </a:p>
          <a:p>
            <a:pPr lvl="2"/>
            <a:r>
              <a:rPr lang="en-US" altLang="en-US" dirty="0"/>
              <a:t>lack of demand will not cause sellers to lower prices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Characteristics of Perfect Competition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Characteristic 2:  Standardized </a:t>
            </a:r>
            <a:r>
              <a:rPr lang="en-US" altLang="en-US" dirty="0" smtClean="0"/>
              <a:t>Product   </a:t>
            </a:r>
            <a:endParaRPr lang="en-US" altLang="en-US" dirty="0"/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Standardized product</a:t>
            </a:r>
            <a:r>
              <a:rPr lang="en-US" altLang="en-US" dirty="0"/>
              <a:t>—one producer’s product is identical to another’s  </a:t>
            </a:r>
            <a:endParaRPr lang="en-US" altLang="en-US" dirty="0" smtClean="0"/>
          </a:p>
          <a:p>
            <a:pPr lvl="1">
              <a:buNone/>
            </a:pPr>
            <a:endParaRPr lang="en-US" altLang="en-US" dirty="0"/>
          </a:p>
          <a:p>
            <a:pPr lvl="1"/>
            <a:r>
              <a:rPr lang="en-US" altLang="en-US" dirty="0"/>
              <a:t>Perfect substitutes </a:t>
            </a:r>
            <a:endParaRPr lang="en-US" altLang="en-US" dirty="0"/>
          </a:p>
          <a:p>
            <a:pPr lvl="1">
              <a:buNone/>
            </a:pPr>
            <a:endParaRPr lang="en-US" altLang="en-US" dirty="0"/>
          </a:p>
          <a:p>
            <a:pPr lvl="1"/>
            <a:r>
              <a:rPr lang="en-US" altLang="en-US" dirty="0"/>
              <a:t>Price is only basis for consumer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Characteristics of Perfect Competition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3:  Freedom to Enter and Exit Markets</a:t>
            </a:r>
          </a:p>
          <a:p>
            <a:pPr lvl="1"/>
            <a:r>
              <a:rPr lang="en-US" altLang="en-US"/>
              <a:t>Producers can enter market when profitable and exit when unprofitable</a:t>
            </a:r>
          </a:p>
          <a:p>
            <a:pPr lvl="1"/>
            <a:r>
              <a:rPr lang="en-US" altLang="en-US"/>
              <a:t>Regulations do not restrict businesses from entering or exiting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Characteristics of Perfect Competition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4:  Independent Buyers and Sellers</a:t>
            </a:r>
          </a:p>
          <a:p>
            <a:pPr lvl="1"/>
            <a:r>
              <a:rPr lang="en-US" altLang="en-US"/>
              <a:t>Neither buyers nor sellers join together to influence price</a:t>
            </a:r>
          </a:p>
          <a:p>
            <a:pPr lvl="1"/>
            <a:r>
              <a:rPr lang="en-US" altLang="en-US"/>
              <a:t>Supply and demand set the equilibrium price</a:t>
            </a:r>
          </a:p>
          <a:p>
            <a:pPr lvl="1"/>
            <a:r>
              <a:rPr lang="en-US" altLang="en-US"/>
              <a:t>Independent action ensures that market stays competitive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Characteristics of Perfect Competition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 5:  Well-informed Buyers and Sellers</a:t>
            </a:r>
          </a:p>
          <a:p>
            <a:pPr lvl="1"/>
            <a:r>
              <a:rPr lang="en-US" altLang="en-US"/>
              <a:t>Buyers can compare prices</a:t>
            </a:r>
          </a:p>
          <a:p>
            <a:pPr lvl="1"/>
            <a:r>
              <a:rPr lang="en-US" altLang="en-US"/>
              <a:t>Sellers know what competitors charge, what buyers willing to pay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Price taker</a:t>
            </a:r>
            <a:r>
              <a:rPr lang="en-US" altLang="en-US"/>
              <a:t>—seller that accepts market price set by supply and demand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Competition in the Real World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  <a:p>
            <a:pPr lvl="1"/>
            <a:r>
              <a:rPr lang="en-US" altLang="en-US"/>
              <a:t>No perfectly competitive markets; none meet all conditions</a:t>
            </a: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Imperfect competition</a:t>
            </a:r>
            <a:r>
              <a:rPr lang="en-US" altLang="en-US"/>
              <a:t>—market structures that lack one or more of the conditions</a:t>
            </a:r>
          </a:p>
          <a:p>
            <a:pPr lvl="1"/>
            <a:r>
              <a:rPr lang="en-US" altLang="en-US"/>
              <a:t>Some markets come close, such as some wholesale farm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1466</Words>
  <Application>Microsoft Office PowerPoint</Application>
  <PresentationFormat>On-screen Show (4:3)</PresentationFormat>
  <Paragraphs>196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Market Structures</vt:lpstr>
      <vt:lpstr>Market Structures</vt:lpstr>
      <vt:lpstr>Slide 3</vt:lpstr>
      <vt:lpstr>The Characteristics of Perfect Competition</vt:lpstr>
      <vt:lpstr>The Characteristics of Perfect Competition</vt:lpstr>
      <vt:lpstr>The Characteristics of Perfect Competition</vt:lpstr>
      <vt:lpstr>The Characteristics of Perfect Competition</vt:lpstr>
      <vt:lpstr>The Characteristics of Perfect Competition</vt:lpstr>
      <vt:lpstr>Competition in the Real World</vt:lpstr>
      <vt:lpstr>Competition in the Real World</vt:lpstr>
      <vt:lpstr>Competition in the Real World</vt:lpstr>
      <vt:lpstr>Characteristics of a Monopoly</vt:lpstr>
      <vt:lpstr>Characteristics of a Monopoly</vt:lpstr>
      <vt:lpstr>Characteristics of a Monopoly</vt:lpstr>
      <vt:lpstr>Characteristics of a Monopoly</vt:lpstr>
      <vt:lpstr>Types of Monopolies</vt:lpstr>
      <vt:lpstr>Types of Monopolies</vt:lpstr>
      <vt:lpstr>Types of Monopolies</vt:lpstr>
      <vt:lpstr>Types of Monopolies</vt:lpstr>
      <vt:lpstr>Types of Monopolies</vt:lpstr>
      <vt:lpstr>Profit Maximization by Monopolies</vt:lpstr>
      <vt:lpstr>Profit Maximization by Monopolies</vt:lpstr>
      <vt:lpstr>Slide 23</vt:lpstr>
      <vt:lpstr>Characteristics of Monopolistic Competition</vt:lpstr>
      <vt:lpstr>Characteristics of Monopolistic Competition</vt:lpstr>
      <vt:lpstr>Characteristics of Monopolistic Competition</vt:lpstr>
      <vt:lpstr>Characteristics of Monopolistic Competition</vt:lpstr>
      <vt:lpstr>Characteristics of an Oligopoly</vt:lpstr>
      <vt:lpstr>Characteristics of an Oligopoly</vt:lpstr>
      <vt:lpstr>Characteristics of an Oligopoly</vt:lpstr>
      <vt:lpstr>Characteristics of an Oligopoly</vt:lpstr>
      <vt:lpstr>Characteristics of an Oligopoly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</cp:revision>
  <dcterms:created xsi:type="dcterms:W3CDTF">2017-11-26T10:52:40Z</dcterms:created>
  <dcterms:modified xsi:type="dcterms:W3CDTF">2017-11-26T12:26:25Z</dcterms:modified>
</cp:coreProperties>
</file>